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3" r:id="rId5"/>
    <p:sldId id="264" r:id="rId6"/>
    <p:sldId id="265" r:id="rId7"/>
    <p:sldId id="267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i sourligka" initials="Es" lastIdx="9" clrIdx="0">
    <p:extLst>
      <p:ext uri="{19B8F6BF-5375-455C-9EA6-DF929625EA0E}">
        <p15:presenceInfo xmlns:p15="http://schemas.microsoft.com/office/powerpoint/2012/main" userId="Eleni sourlig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7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CE7FE2-CDCA-4DC0-AB28-D115EF3C0EB0}" type="datetimeFigureOut">
              <a:rPr lang="en-US" smtClean="0"/>
              <a:pPr/>
              <a:t>6/4/2019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1E107F0-952D-4995-8F61-74760639E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LC users manual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4953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American School of Classical Studies at Athens, </a:t>
            </a:r>
            <a:r>
              <a:rPr lang="en-US" dirty="0" err="1" smtClean="0"/>
              <a:t>Blegen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General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Library of Congress (LC) Classification is an alphanumeric system </a:t>
            </a:r>
            <a:r>
              <a:rPr lang="en-US" dirty="0" smtClean="0"/>
              <a:t>which </a:t>
            </a:r>
            <a:r>
              <a:rPr lang="en-US" dirty="0"/>
              <a:t>means that subjects are represented with letters and numbers combined in </a:t>
            </a:r>
            <a:r>
              <a:rPr lang="en-US" dirty="0" smtClean="0"/>
              <a:t>one symbol.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 library material </a:t>
            </a:r>
            <a:r>
              <a:rPr lang="en-US" dirty="0" smtClean="0"/>
              <a:t>is </a:t>
            </a:r>
            <a:r>
              <a:rPr lang="en-US" dirty="0"/>
              <a:t>arranged by </a:t>
            </a:r>
            <a:r>
              <a:rPr lang="en-US" dirty="0" smtClean="0"/>
              <a:t>subject.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Every subject could be further subdivided in order to express </a:t>
            </a:r>
            <a:r>
              <a:rPr lang="en-US" dirty="0" smtClean="0"/>
              <a:t>a </a:t>
            </a:r>
            <a:r>
              <a:rPr lang="en-US" dirty="0"/>
              <a:t>more specific topic.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Every </a:t>
            </a:r>
            <a:r>
              <a:rPr lang="en-US" dirty="0" smtClean="0"/>
              <a:t>book should have a unique call </a:t>
            </a:r>
            <a:r>
              <a:rPr lang="en-US" dirty="0" smtClean="0"/>
              <a:t>number.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Structure of the LC call no.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2209800"/>
            <a:ext cx="533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 smtClean="0"/>
              <a:t>The first two rows represent the general subject.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/>
              <a:t>example, </a:t>
            </a:r>
            <a:r>
              <a:rPr lang="en-US" sz="2200" b="1" dirty="0"/>
              <a:t>NA3765</a:t>
            </a:r>
            <a:r>
              <a:rPr lang="en-US" sz="2200" dirty="0"/>
              <a:t> corresponds </a:t>
            </a:r>
            <a:r>
              <a:rPr lang="en-US" sz="2200" dirty="0" smtClean="0"/>
              <a:t>to the subject </a:t>
            </a:r>
            <a:r>
              <a:rPr lang="en-US" sz="2200" dirty="0"/>
              <a:t>“</a:t>
            </a:r>
            <a:r>
              <a:rPr lang="en-US" sz="2200" i="1" dirty="0"/>
              <a:t>Mosaics, Ancient </a:t>
            </a:r>
            <a:r>
              <a:rPr lang="en-US" sz="2200" i="1" dirty="0" smtClean="0"/>
              <a:t>Greek</a:t>
            </a:r>
            <a:r>
              <a:rPr lang="en-US" sz="2200" dirty="0" smtClean="0"/>
              <a:t>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third row is the cutter no. </a:t>
            </a:r>
            <a:r>
              <a:rPr lang="en-US" sz="2400" b="1" dirty="0"/>
              <a:t>.D46 </a:t>
            </a:r>
            <a:r>
              <a:rPr lang="en-US" sz="2400" dirty="0"/>
              <a:t>for the author “</a:t>
            </a:r>
            <a:r>
              <a:rPr lang="en-US" sz="2400" i="1" dirty="0"/>
              <a:t>De </a:t>
            </a:r>
            <a:r>
              <a:rPr lang="en-US" sz="2400" i="1" dirty="0" err="1" smtClean="0"/>
              <a:t>Matteis</a:t>
            </a:r>
            <a:r>
              <a:rPr lang="en-US" sz="2400" dirty="0" smtClean="0"/>
              <a:t>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forth row is the date of publication </a:t>
            </a:r>
            <a:r>
              <a:rPr lang="en-US" sz="2400" b="1" dirty="0" smtClean="0"/>
              <a:t>2005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5995452"/>
            <a:ext cx="830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chemeClr val="accent3"/>
                </a:solidFill>
              </a:rPr>
              <a:t>Mosaici</a:t>
            </a:r>
            <a:r>
              <a:rPr lang="en-US" i="1" dirty="0">
                <a:solidFill>
                  <a:schemeClr val="accent3"/>
                </a:solidFill>
              </a:rPr>
              <a:t> di Cos </a:t>
            </a:r>
            <a:r>
              <a:rPr lang="en-US" i="1" dirty="0" smtClean="0">
                <a:solidFill>
                  <a:schemeClr val="accent3"/>
                </a:solidFill>
              </a:rPr>
              <a:t>: </a:t>
            </a:r>
            <a:r>
              <a:rPr lang="it-IT" i="1" dirty="0">
                <a:solidFill>
                  <a:schemeClr val="accent3"/>
                </a:solidFill>
              </a:rPr>
              <a:t>dagli scavi delle missioni italiane e tedesche (1900-1945) / Lorella Maria De </a:t>
            </a:r>
            <a:r>
              <a:rPr lang="it-IT" i="1" dirty="0" smtClean="0">
                <a:solidFill>
                  <a:schemeClr val="accent3"/>
                </a:solidFill>
              </a:rPr>
              <a:t>Matteis (2005)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514600"/>
            <a:ext cx="1676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>
              <a:buNone/>
            </a:pPr>
            <a:r>
              <a:rPr lang="en-US" sz="3200" dirty="0"/>
              <a:t>NA</a:t>
            </a:r>
          </a:p>
          <a:p>
            <a:pPr marL="109728" indent="0">
              <a:buNone/>
            </a:pPr>
            <a:r>
              <a:rPr lang="en-US" sz="3200" dirty="0"/>
              <a:t>3765</a:t>
            </a:r>
          </a:p>
          <a:p>
            <a:pPr marL="109728" indent="0">
              <a:buNone/>
            </a:pPr>
            <a:r>
              <a:rPr lang="en-US" sz="3200" dirty="0"/>
              <a:t>.D46</a:t>
            </a:r>
          </a:p>
          <a:p>
            <a:pPr marL="109728" indent="0">
              <a:buNone/>
            </a:pPr>
            <a:r>
              <a:rPr lang="en-US" sz="3200" dirty="0"/>
              <a:t>2005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More information </a:t>
            </a:r>
            <a:r>
              <a:rPr lang="en-US" dirty="0" smtClean="0"/>
              <a:t>on the Cutter no.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6934200" cy="4191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Some </a:t>
            </a:r>
            <a:r>
              <a:rPr lang="en-US" sz="2400" dirty="0" smtClean="0"/>
              <a:t>subjects </a:t>
            </a:r>
            <a:r>
              <a:rPr lang="en-US" sz="2400" dirty="0" smtClean="0"/>
              <a:t>may also be </a:t>
            </a:r>
            <a:r>
              <a:rPr lang="en-US" sz="2400" dirty="0" smtClean="0"/>
              <a:t>structured with </a:t>
            </a:r>
            <a:r>
              <a:rPr lang="en-US" sz="2400" dirty="0" smtClean="0"/>
              <a:t>a </a:t>
            </a:r>
            <a:r>
              <a:rPr lang="en-US" sz="2400" dirty="0" smtClean="0"/>
              <a:t>geographic cutter no.</a:t>
            </a:r>
            <a:r>
              <a:rPr lang="en-US" sz="2400" dirty="0"/>
              <a:t> </a:t>
            </a:r>
            <a:endParaRPr lang="en-US" sz="2400" dirty="0" smtClean="0"/>
          </a:p>
          <a:p>
            <a:pPr marL="402336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For example, the call no. </a:t>
            </a:r>
            <a:r>
              <a:rPr lang="en-US" sz="2000" b="1" dirty="0" smtClean="0">
                <a:solidFill>
                  <a:schemeClr val="tx1"/>
                </a:solidFill>
              </a:rPr>
              <a:t>DF261.C65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corresponds to “</a:t>
            </a:r>
            <a:r>
              <a:rPr lang="en-US" sz="2000" i="1" dirty="0" smtClean="0">
                <a:solidFill>
                  <a:schemeClr val="tx1"/>
                </a:solidFill>
              </a:rPr>
              <a:t>Ancient Greece – Corinth</a:t>
            </a:r>
            <a:r>
              <a:rPr lang="en-US" sz="2000" dirty="0" smtClean="0">
                <a:solidFill>
                  <a:schemeClr val="tx1"/>
                </a:solidFill>
              </a:rPr>
              <a:t>”. In this case, the cutter no. </a:t>
            </a:r>
            <a:r>
              <a:rPr lang="en-US" sz="2000" b="1" dirty="0" smtClean="0">
                <a:solidFill>
                  <a:schemeClr val="tx1"/>
                </a:solidFill>
              </a:rPr>
              <a:t>.C65</a:t>
            </a:r>
            <a:r>
              <a:rPr lang="en-US" sz="2000" dirty="0" smtClean="0">
                <a:solidFill>
                  <a:schemeClr val="tx1"/>
                </a:solidFill>
              </a:rPr>
              <a:t> describes the geographical place “</a:t>
            </a:r>
            <a:r>
              <a:rPr lang="en-US" sz="2000" i="1" dirty="0" smtClean="0">
                <a:solidFill>
                  <a:schemeClr val="tx1"/>
                </a:solidFill>
              </a:rPr>
              <a:t>Corinth</a:t>
            </a:r>
            <a:r>
              <a:rPr lang="en-US" sz="2000" dirty="0" smtClean="0">
                <a:solidFill>
                  <a:schemeClr val="tx1"/>
                </a:solidFill>
              </a:rPr>
              <a:t>”.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Any additional cutter no. will follow.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Only </a:t>
            </a:r>
            <a:r>
              <a:rPr lang="en-US" sz="2400" dirty="0" smtClean="0"/>
              <a:t>the first cutter will have a dot at the </a:t>
            </a:r>
            <a:r>
              <a:rPr lang="en-US" sz="2400" dirty="0" smtClean="0"/>
              <a:t>beginning.</a:t>
            </a:r>
          </a:p>
          <a:p>
            <a:pPr marL="402336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For example, in the call no. </a:t>
            </a:r>
            <a:r>
              <a:rPr lang="en-US" sz="2000" b="1" dirty="0">
                <a:solidFill>
                  <a:schemeClr val="tx1"/>
                </a:solidFill>
              </a:rPr>
              <a:t>DF261.C65 R63 </a:t>
            </a:r>
            <a:r>
              <a:rPr lang="en-US" sz="2000" b="1" dirty="0" smtClean="0">
                <a:solidFill>
                  <a:schemeClr val="tx1"/>
                </a:solidFill>
              </a:rPr>
              <a:t>2011</a:t>
            </a:r>
            <a:r>
              <a:rPr lang="en-US" sz="2000" dirty="0" smtClean="0">
                <a:solidFill>
                  <a:schemeClr val="tx1"/>
                </a:solidFill>
              </a:rPr>
              <a:t> the cutter no. </a:t>
            </a:r>
            <a:r>
              <a:rPr lang="en-US" sz="2000" b="1" dirty="0" smtClean="0">
                <a:solidFill>
                  <a:schemeClr val="tx1"/>
                </a:solidFill>
              </a:rPr>
              <a:t>R63</a:t>
            </a:r>
            <a:r>
              <a:rPr lang="en-US" sz="2000" dirty="0" smtClean="0">
                <a:solidFill>
                  <a:schemeClr val="tx1"/>
                </a:solidFill>
              </a:rPr>
              <a:t> corresponds to </a:t>
            </a:r>
            <a:r>
              <a:rPr lang="en-US" sz="2000" dirty="0">
                <a:solidFill>
                  <a:schemeClr val="tx1"/>
                </a:solidFill>
              </a:rPr>
              <a:t>the author “</a:t>
            </a:r>
            <a:r>
              <a:rPr lang="en-US" sz="2000" i="1" dirty="0">
                <a:solidFill>
                  <a:schemeClr val="tx1"/>
                </a:solidFill>
              </a:rPr>
              <a:t>Robinson, Betsey </a:t>
            </a:r>
            <a:r>
              <a:rPr lang="en-US" sz="2000" i="1" dirty="0" smtClean="0">
                <a:solidFill>
                  <a:schemeClr val="tx1"/>
                </a:solidFill>
              </a:rPr>
              <a:t>Ann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995452"/>
            <a:ext cx="830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accent3"/>
                </a:solidFill>
              </a:rPr>
              <a:t>Histories of </a:t>
            </a:r>
            <a:r>
              <a:rPr lang="en-US" i="1" dirty="0" err="1">
                <a:solidFill>
                  <a:schemeClr val="accent3"/>
                </a:solidFill>
              </a:rPr>
              <a:t>Peirene</a:t>
            </a:r>
            <a:r>
              <a:rPr lang="en-US" i="1" dirty="0">
                <a:solidFill>
                  <a:schemeClr val="accent3"/>
                </a:solidFill>
              </a:rPr>
              <a:t> : a Corinthian fountain in three millennia / Betsey A. </a:t>
            </a:r>
            <a:r>
              <a:rPr lang="en-US" i="1" dirty="0" smtClean="0">
                <a:solidFill>
                  <a:schemeClr val="accent3"/>
                </a:solidFill>
              </a:rPr>
              <a:t>Robinson (2011)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81200"/>
            <a:ext cx="1371600" cy="240065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109728" indent="0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800"/>
            </a:lvl1pPr>
            <a:lvl2pPr marL="658368" indent="-246888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>
                <a:solidFill>
                  <a:schemeClr val="accent2"/>
                </a:solidFill>
              </a:defRPr>
            </a:lvl2pPr>
            <a:lvl3pPr marL="923544" indent="-219456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>
                <a:solidFill>
                  <a:schemeClr val="accent1"/>
                </a:solidFill>
              </a:defRPr>
            </a:lvl3pPr>
            <a:lvl4pPr marL="1179576" indent="-201168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>
                <a:solidFill>
                  <a:schemeClr val="accent1"/>
                </a:solidFill>
              </a:defRPr>
            </a:lvl4pPr>
            <a:lvl5pPr marL="138988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>
                <a:solidFill>
                  <a:schemeClr val="accent3"/>
                </a:solidFill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accent3"/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DF</a:t>
            </a:r>
          </a:p>
          <a:p>
            <a:r>
              <a:rPr lang="en-US" dirty="0"/>
              <a:t>261</a:t>
            </a:r>
          </a:p>
          <a:p>
            <a:r>
              <a:rPr lang="en-US" dirty="0"/>
              <a:t>.C65</a:t>
            </a:r>
          </a:p>
          <a:p>
            <a:r>
              <a:rPr lang="en-US" dirty="0"/>
              <a:t>R63</a:t>
            </a:r>
          </a:p>
          <a:p>
            <a:r>
              <a:rPr lang="en-US" dirty="0"/>
              <a:t>2011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838200"/>
          </a:xfrm>
        </p:spPr>
        <p:txBody>
          <a:bodyPr/>
          <a:lstStyle/>
          <a:p>
            <a:r>
              <a:rPr lang="en-US" dirty="0" smtClean="0"/>
              <a:t>The LCCN can look also like this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981200"/>
            <a:ext cx="5715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The first three rows </a:t>
            </a:r>
            <a:r>
              <a:rPr lang="en-US" sz="2200" b="1" dirty="0" smtClean="0"/>
              <a:t>DF261.D3</a:t>
            </a:r>
            <a:r>
              <a:rPr lang="en-US" sz="2200" dirty="0" smtClean="0"/>
              <a:t> represent </a:t>
            </a:r>
            <a:r>
              <a:rPr lang="en-US" sz="2200" dirty="0" smtClean="0"/>
              <a:t>the subject of the </a:t>
            </a:r>
            <a:r>
              <a:rPr lang="en-US" sz="2200" dirty="0" smtClean="0"/>
              <a:t>book “</a:t>
            </a:r>
            <a:r>
              <a:rPr lang="en-US" sz="2200" i="1" dirty="0" smtClean="0"/>
              <a:t>Ancient Greece – Delos island</a:t>
            </a:r>
            <a:r>
              <a:rPr lang="en-US" sz="2200" dirty="0" smtClean="0"/>
              <a:t>”.</a:t>
            </a:r>
            <a:endParaRPr lang="en-US" sz="2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The fourth row is the </a:t>
            </a:r>
            <a:r>
              <a:rPr lang="en-US" sz="2200" dirty="0" smtClean="0"/>
              <a:t>cutter no. </a:t>
            </a:r>
            <a:r>
              <a:rPr lang="en-US" sz="2200" b="1" dirty="0" smtClean="0"/>
              <a:t>E26</a:t>
            </a:r>
            <a:r>
              <a:rPr lang="en-US" sz="2200" dirty="0" smtClean="0"/>
              <a:t> corresponding to the series </a:t>
            </a:r>
            <a:r>
              <a:rPr lang="en-US" sz="2200" dirty="0" smtClean="0"/>
              <a:t>statement </a:t>
            </a:r>
            <a:r>
              <a:rPr lang="en-US" sz="2200" dirty="0"/>
              <a:t>“</a:t>
            </a:r>
            <a:r>
              <a:rPr lang="fr-FR" sz="2200" i="1" dirty="0"/>
              <a:t>Exploration archéologique de </a:t>
            </a:r>
            <a:r>
              <a:rPr lang="fr-FR" sz="2200" i="1" dirty="0" smtClean="0"/>
              <a:t>Délos</a:t>
            </a:r>
            <a:r>
              <a:rPr lang="en-US" sz="2200" dirty="0" smtClean="0"/>
              <a:t>”</a:t>
            </a:r>
            <a:endParaRPr lang="en-US" sz="22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The fifth row </a:t>
            </a:r>
            <a:r>
              <a:rPr lang="en-US" sz="2200" b="1" dirty="0" smtClean="0"/>
              <a:t>v. 44 </a:t>
            </a:r>
            <a:r>
              <a:rPr lang="en-US" sz="2200" dirty="0" smtClean="0"/>
              <a:t>is the volume number of the series</a:t>
            </a:r>
            <a:endParaRPr lang="en-US" sz="22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smtClean="0"/>
              <a:t>The sixth row </a:t>
            </a:r>
            <a:r>
              <a:rPr lang="en-US" sz="2200" b="1" dirty="0" smtClean="0"/>
              <a:t>2018</a:t>
            </a:r>
            <a:r>
              <a:rPr lang="en-US" sz="2200" dirty="0" smtClean="0"/>
              <a:t> contains the publication year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5638800"/>
            <a:ext cx="80778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3"/>
                </a:solidFill>
              </a:rPr>
              <a:t>Le sanctuaire d'Apollon à Délos. Tome I. architecture, topographie, histoire / </a:t>
            </a:r>
            <a:endParaRPr lang="fr-FR" dirty="0" smtClean="0">
              <a:solidFill>
                <a:schemeClr val="accent3"/>
              </a:solidFill>
            </a:endParaRPr>
          </a:p>
          <a:p>
            <a:r>
              <a:rPr lang="fr-FR" dirty="0" smtClean="0">
                <a:solidFill>
                  <a:schemeClr val="accent3"/>
                </a:solidFill>
              </a:rPr>
              <a:t>sous </a:t>
            </a:r>
            <a:r>
              <a:rPr lang="fr-FR" dirty="0">
                <a:solidFill>
                  <a:schemeClr val="accent3"/>
                </a:solidFill>
              </a:rPr>
              <a:t>la direction de Roland </a:t>
            </a:r>
            <a:r>
              <a:rPr lang="fr-FR" dirty="0" smtClean="0">
                <a:solidFill>
                  <a:schemeClr val="accent3"/>
                </a:solidFill>
              </a:rPr>
              <a:t>Étienne … [et al.]. – </a:t>
            </a:r>
          </a:p>
          <a:p>
            <a:r>
              <a:rPr lang="fr-FR" dirty="0" smtClean="0">
                <a:solidFill>
                  <a:schemeClr val="accent3"/>
                </a:solidFill>
              </a:rPr>
              <a:t>Exploration </a:t>
            </a:r>
            <a:r>
              <a:rPr lang="fr-FR" dirty="0">
                <a:solidFill>
                  <a:schemeClr val="accent3"/>
                </a:solidFill>
              </a:rPr>
              <a:t>archéologique de </a:t>
            </a:r>
            <a:r>
              <a:rPr lang="fr-FR" dirty="0" smtClean="0">
                <a:solidFill>
                  <a:schemeClr val="accent3"/>
                </a:solidFill>
              </a:rPr>
              <a:t>Délos ; v. 44 (2018)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76400"/>
            <a:ext cx="1143000" cy="3782675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DF</a:t>
            </a:r>
          </a:p>
          <a:p>
            <a:pPr marL="109728" indent="0">
              <a:buNone/>
            </a:pPr>
            <a:r>
              <a:rPr lang="en-US" dirty="0" smtClean="0"/>
              <a:t>261</a:t>
            </a:r>
          </a:p>
          <a:p>
            <a:pPr marL="109728" indent="0">
              <a:buNone/>
            </a:pPr>
            <a:r>
              <a:rPr lang="en-US" dirty="0" smtClean="0"/>
              <a:t>.D3</a:t>
            </a:r>
          </a:p>
          <a:p>
            <a:pPr marL="109728" indent="0">
              <a:buNone/>
            </a:pPr>
            <a:r>
              <a:rPr lang="en-US" dirty="0" smtClean="0"/>
              <a:t>E26</a:t>
            </a:r>
          </a:p>
          <a:p>
            <a:pPr marL="109728" indent="0">
              <a:buNone/>
            </a:pPr>
            <a:r>
              <a:rPr lang="en-US" dirty="0" smtClean="0"/>
              <a:t>v. 44</a:t>
            </a:r>
          </a:p>
          <a:p>
            <a:pPr marL="109728" indent="0">
              <a:buNone/>
            </a:pPr>
            <a:r>
              <a:rPr lang="en-US" dirty="0" smtClean="0"/>
              <a:t>2018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Special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 Blegen </a:t>
            </a:r>
            <a:r>
              <a:rPr lang="en-US" dirty="0" smtClean="0"/>
              <a:t>Library </a:t>
            </a:r>
            <a:r>
              <a:rPr lang="en-US" dirty="0" smtClean="0"/>
              <a:t>we keep separately the Periodicals, the Oversized books, the Dictionaries, the Encyclopedias and the Boxes.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For that reason we have added an abbreviation for these special collections </a:t>
            </a:r>
            <a:r>
              <a:rPr lang="en-US" dirty="0" smtClean="0"/>
              <a:t>at the </a:t>
            </a:r>
            <a:r>
              <a:rPr lang="en-US" dirty="0" smtClean="0"/>
              <a:t>top of the label so that you know where to find them.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abbreviations </a:t>
            </a:r>
            <a:r>
              <a:rPr lang="en-US" dirty="0" smtClean="0"/>
              <a:t>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err="1" smtClean="0"/>
              <a:t>Dict</a:t>
            </a:r>
            <a:r>
              <a:rPr lang="en-US" dirty="0" smtClean="0"/>
              <a:t> for dictionaries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Per</a:t>
            </a:r>
            <a:r>
              <a:rPr lang="en-US" dirty="0" smtClean="0"/>
              <a:t> for periodicals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Over</a:t>
            </a:r>
            <a:r>
              <a:rPr lang="en-US" dirty="0" smtClean="0"/>
              <a:t> for oversized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err="1" smtClean="0"/>
              <a:t>Encycl</a:t>
            </a:r>
            <a:r>
              <a:rPr lang="en-US" dirty="0" smtClean="0"/>
              <a:t> for encyclopedias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Box</a:t>
            </a:r>
            <a:r>
              <a:rPr lang="en-US" dirty="0" smtClean="0"/>
              <a:t> for boxes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spine of a special collection should look like this</a:t>
            </a:r>
            <a:endParaRPr lang="en-US" dirty="0"/>
          </a:p>
        </p:txBody>
      </p:sp>
      <p:pic>
        <p:nvPicPr>
          <p:cNvPr id="4" name="Content Placeholder 3" descr="label example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2514600"/>
            <a:ext cx="1371600" cy="23486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2590800"/>
            <a:ext cx="5715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Before the call number there is the abbreviation </a:t>
            </a:r>
            <a:r>
              <a:rPr lang="en-US" sz="2800" b="1" dirty="0" err="1" smtClean="0"/>
              <a:t>Dict</a:t>
            </a:r>
            <a:r>
              <a:rPr lang="en-US" sz="2800" dirty="0" smtClean="0"/>
              <a:t> which means that this book is kept with the rest of the dictionaries.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The rest of the call number </a:t>
            </a:r>
            <a:r>
              <a:rPr lang="en-US" sz="2800" dirty="0" smtClean="0"/>
              <a:t>represents the subject, the author cutter no., the year of publication and the volume no.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468</TotalTime>
  <Words>519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Georgia</vt:lpstr>
      <vt:lpstr>Trebuchet MS</vt:lpstr>
      <vt:lpstr>Wingdings</vt:lpstr>
      <vt:lpstr>Wingdings 2</vt:lpstr>
      <vt:lpstr>Urban</vt:lpstr>
      <vt:lpstr>LC users manual</vt:lpstr>
      <vt:lpstr>General overview</vt:lpstr>
      <vt:lpstr>Structure of the LC call no.</vt:lpstr>
      <vt:lpstr>More information on the Cutter no.</vt:lpstr>
      <vt:lpstr>The LCCN can look also like this</vt:lpstr>
      <vt:lpstr>Special collections</vt:lpstr>
      <vt:lpstr>The abbreviations are:</vt:lpstr>
      <vt:lpstr>A spine of a special collection should look like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evillioti</dc:creator>
  <cp:lastModifiedBy>Eleni sourligka</cp:lastModifiedBy>
  <cp:revision>50</cp:revision>
  <dcterms:created xsi:type="dcterms:W3CDTF">2019-03-12T09:43:43Z</dcterms:created>
  <dcterms:modified xsi:type="dcterms:W3CDTF">2019-06-04T12:18:46Z</dcterms:modified>
</cp:coreProperties>
</file>